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145707013" r:id="rId2"/>
    <p:sldId id="2145707018" r:id="rId3"/>
    <p:sldId id="214570698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3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904B5-9018-4989-8803-5441AB50BFAD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6B8DA-6362-4DD1-8010-5DA9DD1F6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352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F0803-8B29-1876-69CA-C21A04E8D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FF35BA2-78B1-51EF-ACAA-3691F0C2B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BC56A48-53B9-B417-300E-0158B4D12F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760EA0C-5405-DF65-91EE-8C0BC133802E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848574-368C-4D05-B54E-FFFD102585A7}" type="slidenum">
              <a:t>2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Open Sans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108555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F56A3A7-48BB-9B52-3B5D-38CA4F816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6C95C7D-310A-A539-3A80-06601AED16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158CB4-5182-318E-C0C2-FE949D766CC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848574-368C-4D05-B54E-FFFD102585A7}" type="slidenum">
              <a:t>3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Open Sans" pitchFamily="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C0ECE0-486B-4FA2-A7A3-00BE7E7AD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2D6785-C64A-0A7C-6208-0FBD5CE65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5E0C98-33BD-A535-068E-38FD753F4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78F6FC-E13A-2DDB-FA9E-4AEA429C5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D48BFE-B466-6FE9-418C-B005DAD95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40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C1E0C3-CB58-EA96-A84D-EEE7E23FF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E12134-FA61-990B-AB41-19E8F3BB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D3F1DF-06B8-FBB0-811E-155DA18F5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EAC87B-2D7E-9E27-FDD5-EBBE4D21C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D1106B-122E-C557-FF86-B991D55EA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19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428F150-6346-FDD0-274B-8201B74A64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02AA023-56B8-E891-9729-26E6D5261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6C4409-42BB-8756-8D4C-AB8EC05E6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DE6785-229D-0563-F8E2-A9FC886C1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16CA8C-8D86-B03A-73F5-84D8BAF09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498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BRIGADO">
    <p:bg>
      <p:bgPr>
        <a:solidFill>
          <a:srgbClr val="23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3">
            <a:extLst>
              <a:ext uri="{FF2B5EF4-FFF2-40B4-BE49-F238E27FC236}">
                <a16:creationId xmlns:a16="http://schemas.microsoft.com/office/drawing/2014/main" id="{7CF580DD-4849-2A5D-FBDE-B218EB3D9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39145" y="3238146"/>
            <a:ext cx="4791602" cy="759281"/>
          </a:xfrm>
        </p:spPr>
        <p:txBody>
          <a:bodyPr anchor="t">
            <a:noAutofit/>
          </a:bodyPr>
          <a:lstStyle>
            <a:lvl1pPr>
              <a:defRPr sz="4800">
                <a:solidFill>
                  <a:srgbClr val="FFFFFF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en-US"/>
              <a:t>Muito Obrigado</a:t>
            </a:r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4011076-4F13-B44B-3452-F23898FD62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43" y="2707620"/>
            <a:ext cx="1601425" cy="1577440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87803176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EM SOMOS">
    <p:bg>
      <p:bgPr>
        <a:solidFill>
          <a:srgbClr val="DFDD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2D7FA130-6BED-45BA-16B6-591BCC34415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06413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E4D4C8D-571E-F3FB-3845-3879B76198C2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4206102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C38A6E7B-373F-EDA1-021F-301A382ED9D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06413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BD3A330D-B252-47FC-6A40-140B9EF788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15845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3CF0AAB7-8BDA-E911-4BE0-9F67E47D51F1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6115525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F550DE-731D-190E-1498-10A81438DD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15845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07A48FED-44F7-6E1A-F67C-DB8E6A29F6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44123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1C560D6-6ED8-4ADD-D894-5E7F4413A00E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8043812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22565B34-FECD-9841-77D7-22D91F5869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44123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AAA48B4-4E0A-94F6-5010-D228ADB9037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71998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CC2AB3DA-F26D-0DE0-7C90-2D4DDDF40C60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71687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2E2D04CB-2F27-2464-2CDB-C63D8B2FEC7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71998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4" name="TextBox 28">
            <a:extLst>
              <a:ext uri="{FF2B5EF4-FFF2-40B4-BE49-F238E27FC236}">
                <a16:creationId xmlns:a16="http://schemas.microsoft.com/office/drawing/2014/main" id="{73127E2E-65A7-EC85-E5C4-8203374272EC}"/>
              </a:ext>
            </a:extLst>
          </p:cNvPr>
          <p:cNvSpPr txBox="1"/>
          <p:nvPr/>
        </p:nvSpPr>
        <p:spPr>
          <a:xfrm>
            <a:off x="288922" y="6435730"/>
            <a:ext cx="864418" cy="24625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121953" tIns="60981" rIns="121953" bIns="6098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0B25467-C45F-41DA-A936-F8A97B3ECBF1}" type="slidenum">
              <a:t>‹nº›</a:t>
            </a:fld>
            <a:endParaRPr lang="pt-BR" sz="800" b="0" i="0" u="none" strike="noStrike" kern="1200" cap="none" spc="0" baseline="0">
              <a:solidFill>
                <a:srgbClr val="666666"/>
              </a:solidFill>
              <a:uFillTx/>
              <a:latin typeface="Open Sans" pitchFamily="34"/>
              <a:cs typeface="Trebuchet MS"/>
            </a:endParaRPr>
          </a:p>
        </p:txBody>
      </p:sp>
      <p:sp>
        <p:nvSpPr>
          <p:cNvPr id="15" name="Espaço Reservado para Texto 34">
            <a:extLst>
              <a:ext uri="{FF2B5EF4-FFF2-40B4-BE49-F238E27FC236}">
                <a16:creationId xmlns:a16="http://schemas.microsoft.com/office/drawing/2014/main" id="{FEF58038-192F-5052-5870-A617520FD5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34963" y="2102653"/>
            <a:ext cx="2437735" cy="2586069"/>
          </a:xfrm>
        </p:spPr>
        <p:txBody>
          <a:bodyPr>
            <a:noAutofit/>
          </a:bodyPr>
          <a:lstStyle>
            <a:lvl1pPr marL="0" indent="0">
              <a:buNone/>
              <a:defRPr lang="pt-BR" sz="1200"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itle 13">
            <a:extLst>
              <a:ext uri="{FF2B5EF4-FFF2-40B4-BE49-F238E27FC236}">
                <a16:creationId xmlns:a16="http://schemas.microsoft.com/office/drawing/2014/main" id="{786B1075-6672-962F-1E23-77BFEBA96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287" y="993029"/>
            <a:ext cx="6789886" cy="680907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4000">
                <a:solidFill>
                  <a:srgbClr val="A6874B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en-US"/>
              <a:t>Título em 40pt light</a:t>
            </a:r>
            <a:endParaRPr lang="pt-BR"/>
          </a:p>
        </p:txBody>
      </p:sp>
      <p:sp>
        <p:nvSpPr>
          <p:cNvPr id="17" name="Espaço Reservado para Texto 29">
            <a:extLst>
              <a:ext uri="{FF2B5EF4-FFF2-40B4-BE49-F238E27FC236}">
                <a16:creationId xmlns:a16="http://schemas.microsoft.com/office/drawing/2014/main" id="{A7075DF0-E64C-58D3-3A6A-F43CBAD924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34963" y="401796"/>
            <a:ext cx="2261000" cy="373120"/>
          </a:xfrm>
          <a:ln w="9528">
            <a:solidFill>
              <a:srgbClr val="A6874B"/>
            </a:solidFill>
            <a:prstDash val="solid"/>
          </a:ln>
        </p:spPr>
        <p:txBody>
          <a:bodyPr anchor="ctr">
            <a:noAutofit/>
          </a:bodyPr>
          <a:lstStyle>
            <a:lvl1pPr marL="0" indent="0">
              <a:buNone/>
              <a:defRPr lang="pt-BR" sz="1400">
                <a:solidFill>
                  <a:srgbClr val="A6874B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pt-BR"/>
              <a:t>Assunto</a:t>
            </a:r>
          </a:p>
        </p:txBody>
      </p:sp>
      <p:pic>
        <p:nvPicPr>
          <p:cNvPr id="18" name="Imagem 5">
            <a:extLst>
              <a:ext uri="{FF2B5EF4-FFF2-40B4-BE49-F238E27FC236}">
                <a16:creationId xmlns:a16="http://schemas.microsoft.com/office/drawing/2014/main" id="{C6C1D83E-DB81-A83A-3261-040BCF4E2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0400" y="6174751"/>
            <a:ext cx="502673" cy="495138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71334999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930A7-09E0-2EDA-E179-47993593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B6F072-2BA3-C9F7-B010-BF78A295C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58C62E-F984-2C5A-4340-FCF5C9B31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2DDB59-AA87-07B1-4207-38A61DDA4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37504D-3567-6B5D-E5BD-D10A0CF8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10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FBFF3-7BE4-1A2D-4790-6616830D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D515E5-6A3B-D000-B2F6-DE09C8834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5B89E2-B12C-1A21-ADBA-D53D142A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A564A8-A355-1748-453E-956C6809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32DAFD-39A0-8FDD-5FC8-BDFF5B869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463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A53B1-D694-177C-2E98-CCD18B6E1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9844F-184F-1BE2-8ADF-39D8216DF4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B20412F-4160-44EE-1CE5-6E5621803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D1E0CF-E007-6323-9D9C-BDB6920FF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A5E3C8-05E3-33D2-11E9-3B2613173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0C7111-E368-09D5-B404-0C1FF29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35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1A0A9-3DDC-BA59-8517-496BB29A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D2C2F7-FD36-FE7F-35EE-DEF07056B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478C36E-A8DB-EEEB-4FC9-BC1C9212F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9D47E9D-37EF-F2DE-F279-192A1F42E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DDEFD9B-06D2-42F5-5956-FB723F088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A93F9C-7074-1751-889D-16B3ED848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9ABB56C-445D-2D17-75E9-C97FA2C94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CC05C39-7F5E-6D02-547C-97358C521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9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0D6D0-C2FD-DBA3-0506-A13B0654D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DC1C4DE-C31C-C8F5-5FC1-C5296CB2C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2B70B05-D493-09C3-C90D-A323D1363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83A992E-7CE7-6187-7252-AD1E6FBBA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2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C964A15-415B-9BA6-E70B-9ED280EF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EF96CF9-2550-7ADC-41BB-96D36704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7B8C13-EFB6-9387-C488-4FADFD535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464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A426C-3FE4-F49E-7DB9-486C8261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7CE2FF-8C9B-65A8-1FFA-9EA12A522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41A513-A10C-326F-B743-BBB474DDB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E74133-B5B6-868A-293A-870708F5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D1C0F2-3B59-B1A6-4C38-20DEDBE74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18D6715-F801-31ED-B9B3-04BDC79D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05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BBCE5-24BA-C743-9EBC-1E5009B89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F743FEA-199A-0C0F-90ED-97D79A0F3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5ACDD7-A227-2FB4-6964-29E521064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C12FCC-ACE2-6DA9-841C-50DCA8F5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5801FC-779B-1F3E-B18F-58A683426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CFB181D-EBAB-3072-CB20-0846FD3D9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754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35B4879-08B4-C4E0-A419-96ED57153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D9B30F-B845-0AB9-B175-8B41C0785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C65D5C-27DC-049B-9A15-C32A40C48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172B17-5A64-2BE4-789F-E86C16E88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D7EAEA-63C0-77C4-0382-8751F14B8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DA4C329-8211-91D0-F0C3-509F5E6D93B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412550" y="6642100"/>
            <a:ext cx="13954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Informação de uso público</a:t>
            </a:r>
          </a:p>
        </p:txBody>
      </p:sp>
    </p:spTree>
    <p:extLst>
      <p:ext uri="{BB962C8B-B14F-4D97-AF65-F5344CB8AC3E}">
        <p14:creationId xmlns:p14="http://schemas.microsoft.com/office/powerpoint/2010/main" val="410566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ouvidoria@abcbrasil.com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786B7-E273-4933-24BB-FB738AE433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02193" y="2446608"/>
            <a:ext cx="7477432" cy="1964784"/>
          </a:xfrm>
        </p:spPr>
        <p:txBody>
          <a:bodyPr/>
          <a:lstStyle/>
          <a:p>
            <a:r>
              <a:rPr lang="en" sz="3600" dirty="0">
                <a:solidFill>
                  <a:schemeClr val="bg2"/>
                </a:solidFill>
                <a:latin typeface="+mj-lt"/>
              </a:rPr>
              <a:t>SEMI-ANNUAL REPORT ON ACTIVITIES CARRIED OUT BY THE OMBUDSMAN’S OFFICE</a:t>
            </a:r>
            <a:br>
              <a:rPr lang="en" sz="3600" dirty="0">
                <a:solidFill>
                  <a:schemeClr val="bg2"/>
                </a:solidFill>
                <a:latin typeface="+mj-lt"/>
              </a:rPr>
            </a:br>
            <a:r>
              <a:rPr lang="en" sz="3600" dirty="0">
                <a:solidFill>
                  <a:schemeClr val="bg2"/>
                </a:solidFill>
                <a:latin typeface="+mj-lt"/>
              </a:rPr>
              <a:t>BASE DATE: 06/30/2025</a:t>
            </a:r>
            <a:br>
              <a:rPr lang="en" sz="3600" dirty="0">
                <a:solidFill>
                  <a:schemeClr val="bg2"/>
                </a:solidFill>
              </a:rPr>
            </a:br>
            <a:br>
              <a:rPr lang="pt-BR" sz="36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</a:b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4ADD3-A60B-7725-33C4-3E85BFEC3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30">
            <a:extLst>
              <a:ext uri="{FF2B5EF4-FFF2-40B4-BE49-F238E27FC236}">
                <a16:creationId xmlns:a16="http://schemas.microsoft.com/office/drawing/2014/main" id="{A872D7F3-2BA9-8B0C-3A44-4BBFE034D2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1445" y="1165123"/>
            <a:ext cx="10604091" cy="52061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u="sng" dirty="0"/>
              <a:t>INTRODUCTION</a:t>
            </a:r>
          </a:p>
          <a:p>
            <a:pPr marL="0" indent="0">
              <a:buNone/>
            </a:pPr>
            <a:r>
              <a:rPr lang="en-US" sz="1400" dirty="0"/>
              <a:t>In compliance with Resolution No. 4,860/2020 of the National Monetary Council, this report summarizes the activities carried out by the Banco ABC Brasil Ombudsman's Office for </a:t>
            </a:r>
            <a:r>
              <a:rPr lang="en-US" sz="1400"/>
              <a:t>the first half </a:t>
            </a:r>
            <a:r>
              <a:rPr lang="en-US" sz="1400" dirty="0"/>
              <a:t>of 2025.</a:t>
            </a:r>
          </a:p>
          <a:p>
            <a:pPr marL="0" indent="0">
              <a:buNone/>
            </a:pPr>
            <a:endParaRPr lang="pt-BR" sz="1400" dirty="0"/>
          </a:p>
          <a:p>
            <a:pPr marL="0" indent="0">
              <a:buNone/>
            </a:pPr>
            <a:r>
              <a:rPr lang="en" sz="1400" dirty="0"/>
              <a:t>I – </a:t>
            </a:r>
            <a:r>
              <a:rPr lang="en" sz="1400" b="1" u="sng" dirty="0"/>
              <a:t>ORGANIZATION AND STRUCTURE</a:t>
            </a:r>
            <a:endParaRPr lang="pt-BR" sz="1400" dirty="0"/>
          </a:p>
          <a:p>
            <a:pPr marL="0" indent="0">
              <a:buNone/>
            </a:pPr>
            <a:r>
              <a:rPr lang="en" sz="1400" dirty="0"/>
              <a:t>Banco ABC Brasil's Ombudsman service serves all of the bank's customers.</a:t>
            </a:r>
            <a:endParaRPr lang="en-US" sz="1400" b="1" dirty="0"/>
          </a:p>
          <a:p>
            <a:pPr marL="0" indent="0">
              <a:buNone/>
            </a:pPr>
            <a:r>
              <a:rPr lang="en-US" sz="1400" dirty="0"/>
              <a:t>The Ombudsman Department is made up of an Ombudsman and a deputy Ombudsman, both trained and certified, 01 Superintendent and 01 Director responsible for the Ombudsman's Office.</a:t>
            </a:r>
          </a:p>
          <a:p>
            <a:pPr marL="0" indent="0">
              <a:buNone/>
            </a:pPr>
            <a:endParaRPr lang="pt-BR" sz="1400" b="1" dirty="0"/>
          </a:p>
          <a:p>
            <a:pPr marL="0" indent="0">
              <a:buNone/>
            </a:pPr>
            <a:r>
              <a:rPr lang="en" sz="1400" b="1" dirty="0"/>
              <a:t>II – </a:t>
            </a:r>
            <a:r>
              <a:rPr lang="en" sz="1400" b="1" u="sng" dirty="0"/>
              <a:t>OPERATION</a:t>
            </a:r>
            <a:endParaRPr lang="pt-BR" sz="1400" dirty="0"/>
          </a:p>
          <a:p>
            <a:pPr marL="0" indent="0">
              <a:buNone/>
            </a:pPr>
            <a:r>
              <a:rPr lang="en" sz="1400" dirty="0"/>
              <a:t>The Banco ABC Brasil Ombudsman's Office is located at Av. Cidade Jardim, 803 - 6th floor – CEP 01453-000 – São Paulo/SP.</a:t>
            </a:r>
          </a:p>
          <a:p>
            <a:pPr marL="0" indent="0">
              <a:buNone/>
            </a:pPr>
            <a:r>
              <a:rPr lang="en" sz="1400" dirty="0"/>
              <a:t>Service is provided via free calls on 0800-725-7595, from Monday to Friday </a:t>
            </a:r>
            <a:r>
              <a:rPr lang="pt-BR" sz="1400" dirty="0"/>
              <a:t>(</a:t>
            </a:r>
            <a:r>
              <a:rPr lang="pt-BR" sz="1400" dirty="0" err="1"/>
              <a:t>except</a:t>
            </a:r>
            <a:r>
              <a:rPr lang="pt-BR" sz="1400" dirty="0"/>
              <a:t> </a:t>
            </a:r>
            <a:r>
              <a:rPr lang="pt-BR" sz="1400" dirty="0" err="1"/>
              <a:t>holidays</a:t>
            </a:r>
            <a:r>
              <a:rPr lang="pt-BR" sz="1400" dirty="0"/>
              <a:t>) </a:t>
            </a:r>
            <a:r>
              <a:rPr lang="en" sz="1400" dirty="0"/>
              <a:t>from 9am to 1pm and from 2pm to 6pm. The Ombudsman also provides access by email to the following email address: </a:t>
            </a:r>
            <a:r>
              <a:rPr lang="en" sz="1400" u="sng" dirty="0">
                <a:hlinkClick r:id="rId3"/>
              </a:rPr>
              <a:t>Ouvidoria@abcbrasil.com.br </a:t>
            </a:r>
            <a:r>
              <a:rPr lang="en" sz="1400" u="sng" dirty="0"/>
              <a:t>.</a:t>
            </a:r>
          </a:p>
          <a:p>
            <a:pPr marL="0" indent="0">
              <a:buNone/>
            </a:pPr>
            <a:r>
              <a:rPr lang="en-US" sz="1400" dirty="0"/>
              <a:t>After the period of the pandemic resulting from the new Coronavirus, the Ombudsman's Office adopted the hybrid model of activities.</a:t>
            </a:r>
            <a:endParaRPr lang="pt-BR" sz="1400" dirty="0"/>
          </a:p>
        </p:txBody>
      </p:sp>
      <p:sp>
        <p:nvSpPr>
          <p:cNvPr id="4" name="CaixaDeTexto 2">
            <a:extLst>
              <a:ext uri="{FF2B5EF4-FFF2-40B4-BE49-F238E27FC236}">
                <a16:creationId xmlns:a16="http://schemas.microsoft.com/office/drawing/2014/main" id="{87E82F70-FF17-4F3B-0097-7E1F185610B0}"/>
              </a:ext>
            </a:extLst>
          </p:cNvPr>
          <p:cNvSpPr txBox="1"/>
          <p:nvPr/>
        </p:nvSpPr>
        <p:spPr>
          <a:xfrm>
            <a:off x="9448796" y="-950262"/>
            <a:ext cx="184727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0DA4BCA4-803A-0DE7-4676-D8811D2C0B79}"/>
              </a:ext>
            </a:extLst>
          </p:cNvPr>
          <p:cNvSpPr txBox="1"/>
          <p:nvPr/>
        </p:nvSpPr>
        <p:spPr>
          <a:xfrm>
            <a:off x="914400" y="-1918447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6" name="CaixaDeTexto 4">
            <a:extLst>
              <a:ext uri="{FF2B5EF4-FFF2-40B4-BE49-F238E27FC236}">
                <a16:creationId xmlns:a16="http://schemas.microsoft.com/office/drawing/2014/main" id="{D04D3A0D-0130-CB47-BFB4-9DA402E719B8}"/>
              </a:ext>
            </a:extLst>
          </p:cNvPr>
          <p:cNvSpPr txBox="1"/>
          <p:nvPr/>
        </p:nvSpPr>
        <p:spPr>
          <a:xfrm>
            <a:off x="8331198" y="8331198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7BF1978-0FA6-89CD-3EA5-AFDB0010ECE2}"/>
              </a:ext>
            </a:extLst>
          </p:cNvPr>
          <p:cNvSpPr txBox="1"/>
          <p:nvPr/>
        </p:nvSpPr>
        <p:spPr>
          <a:xfrm>
            <a:off x="914400" y="604684"/>
            <a:ext cx="994041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pt-BR" sz="2000" b="1" dirty="0"/>
              <a:t>Semiannual Report on Activities Developed by the Ombudsman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8410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30">
            <a:extLst>
              <a:ext uri="{FF2B5EF4-FFF2-40B4-BE49-F238E27FC236}">
                <a16:creationId xmlns:a16="http://schemas.microsoft.com/office/drawing/2014/main" id="{344A4F32-7873-AECC-C8AC-1BF567A55A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14400" y="412955"/>
            <a:ext cx="10191135" cy="58993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" sz="1400" b="1" dirty="0"/>
              <a:t>III – </a:t>
            </a:r>
            <a:r>
              <a:rPr lang="en" sz="1400" b="1" u="sng" dirty="0"/>
              <a:t>SERVICE VOLUMETRY</a:t>
            </a:r>
            <a:endParaRPr lang="pt-BR" sz="1400" dirty="0"/>
          </a:p>
          <a:p>
            <a:pPr marL="0" indent="0">
              <a:buNone/>
            </a:pPr>
            <a:r>
              <a:rPr lang="en" sz="1400" dirty="0"/>
              <a:t>After analyzing the demands registered in the monitored Ombudsman channels in the period, we received a total of 387 complaints, including:</a:t>
            </a:r>
          </a:p>
          <a:p>
            <a:pPr marL="0" indent="0">
              <a:buNone/>
            </a:pPr>
            <a:endParaRPr lang="en" sz="1050" dirty="0"/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complaints were responded to and resolved within the regulatory deadline.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2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US" altLang="pt-BR" sz="1400" b="1" dirty="0">
                <a:solidFill>
                  <a:srgbClr val="000000"/>
                </a:solidFill>
              </a:rPr>
              <a:t>IV – DIRECT ASSESSMENT OF THE QUALITY OF THE OMBUDSMAN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altLang="pt-BR" sz="1400" b="1" u="sng" dirty="0">
              <a:solidFill>
                <a:srgbClr val="000000"/>
              </a:solidFill>
            </a:endParaRPr>
          </a:p>
          <a:p>
            <a:pPr marL="0" lvl="1" indent="0" algn="just">
              <a:spcBef>
                <a:spcPts val="0"/>
              </a:spcBef>
              <a:buNone/>
              <a:defRPr/>
            </a:pPr>
            <a:r>
              <a:rPr lang="en-US" sz="1400" dirty="0">
                <a:solidFill>
                  <a:srgbClr val="000000"/>
                </a:solidFill>
              </a:rPr>
              <a:t>The Banco ABC Brasil Ombudsman's Office implemented the instrument for evaluating the quality of service provided to customers and users.</a:t>
            </a:r>
            <a:r>
              <a:rPr lang="en" sz="1400" dirty="0">
                <a:solidFill>
                  <a:srgbClr val="000000"/>
                </a:solidFill>
              </a:rPr>
              <a:t> In the aforementioned semester, we obtained No. 4 responses regarding the quality of service provided by the Ombudsman's Office.</a:t>
            </a:r>
          </a:p>
          <a:p>
            <a:pPr marL="0" lvl="0" indent="0" algn="just">
              <a:lnSpc>
                <a:spcPct val="120000"/>
              </a:lnSpc>
              <a:buNone/>
            </a:pPr>
            <a:endParaRPr lang="pt-BR" sz="1050" dirty="0">
              <a:latin typeface="Open Sans Light" pitchFamily="2"/>
              <a:ea typeface="Open Sans Light" pitchFamily="2"/>
              <a:cs typeface="Open Sans Light" pitchFamily="2"/>
            </a:endParaRPr>
          </a:p>
        </p:txBody>
      </p:sp>
      <p:sp>
        <p:nvSpPr>
          <p:cNvPr id="4" name="CaixaDeTexto 2">
            <a:extLst>
              <a:ext uri="{FF2B5EF4-FFF2-40B4-BE49-F238E27FC236}">
                <a16:creationId xmlns:a16="http://schemas.microsoft.com/office/drawing/2014/main" id="{6B08BB63-F426-F4BD-5DBE-0D30F7769BCD}"/>
              </a:ext>
            </a:extLst>
          </p:cNvPr>
          <p:cNvSpPr txBox="1"/>
          <p:nvPr/>
        </p:nvSpPr>
        <p:spPr>
          <a:xfrm>
            <a:off x="9448796" y="-950262"/>
            <a:ext cx="184727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6A0247B2-4904-6A21-AB59-4E3F14FBB64F}"/>
              </a:ext>
            </a:extLst>
          </p:cNvPr>
          <p:cNvSpPr txBox="1"/>
          <p:nvPr/>
        </p:nvSpPr>
        <p:spPr>
          <a:xfrm>
            <a:off x="914400" y="-1918447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6" name="CaixaDeTexto 4">
            <a:extLst>
              <a:ext uri="{FF2B5EF4-FFF2-40B4-BE49-F238E27FC236}">
                <a16:creationId xmlns:a16="http://schemas.microsoft.com/office/drawing/2014/main" id="{3A0D60B9-B549-EB2D-A176-F54A5512F2B0}"/>
              </a:ext>
            </a:extLst>
          </p:cNvPr>
          <p:cNvSpPr txBox="1"/>
          <p:nvPr/>
        </p:nvSpPr>
        <p:spPr>
          <a:xfrm>
            <a:off x="8331198" y="8331198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C7EAEBC-1706-1D76-E962-2752FEE1E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996058"/>
              </p:ext>
            </p:extLst>
          </p:nvPr>
        </p:nvGraphicFramePr>
        <p:xfrm>
          <a:off x="2853815" y="1486751"/>
          <a:ext cx="6484370" cy="287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1674">
                  <a:extLst>
                    <a:ext uri="{9D8B030D-6E8A-4147-A177-3AD203B41FA5}">
                      <a16:colId xmlns:a16="http://schemas.microsoft.com/office/drawing/2014/main" val="4221499067"/>
                    </a:ext>
                  </a:extLst>
                </a:gridCol>
                <a:gridCol w="2982696">
                  <a:extLst>
                    <a:ext uri="{9D8B030D-6E8A-4147-A177-3AD203B41FA5}">
                      <a16:colId xmlns:a16="http://schemas.microsoft.com/office/drawing/2014/main" val="757285192"/>
                    </a:ext>
                  </a:extLst>
                </a:gridCol>
              </a:tblGrid>
              <a:tr h="620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b="1" kern="100" dirty="0">
                          <a:solidFill>
                            <a:schemeClr val="tx1"/>
                          </a:solidFill>
                          <a:effectLst/>
                        </a:rPr>
                        <a:t>CHANNEL</a:t>
                      </a:r>
                      <a:endParaRPr lang="pt-BR" sz="19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b="1" kern="100" dirty="0">
                          <a:solidFill>
                            <a:schemeClr val="tx1"/>
                          </a:solidFill>
                          <a:effectLst/>
                        </a:rPr>
                        <a:t>NUMBER OF COMPLAINTS</a:t>
                      </a:r>
                      <a:endParaRPr lang="pt-BR" sz="19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1835782"/>
                  </a:ext>
                </a:extLst>
              </a:tr>
              <a:tr h="318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OMBUDSMAN</a:t>
                      </a:r>
                      <a:endParaRPr lang="pt-BR" sz="1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2168012"/>
                  </a:ext>
                </a:extLst>
              </a:tr>
              <a:tr h="318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</a:rPr>
                        <a:t>BACEN</a:t>
                      </a:r>
                      <a:endParaRPr lang="pt-BR" sz="1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6838327"/>
                  </a:ext>
                </a:extLst>
              </a:tr>
              <a:tr h="318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</a:rPr>
                        <a:t>PROCON</a:t>
                      </a:r>
                      <a:endParaRPr lang="pt-BR" sz="1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664536"/>
                  </a:ext>
                </a:extLst>
              </a:tr>
              <a:tr h="318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</a:rPr>
                        <a:t>CONSUMIDOR.GOV</a:t>
                      </a:r>
                      <a:endParaRPr lang="pt-BR" sz="1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323</a:t>
                      </a: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212403"/>
                  </a:ext>
                </a:extLst>
              </a:tr>
              <a:tr h="318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</a:rPr>
                        <a:t>CVM</a:t>
                      </a:r>
                      <a:endParaRPr lang="pt-BR" sz="1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pt-BR" sz="1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35505"/>
                  </a:ext>
                </a:extLst>
              </a:tr>
              <a:tr h="620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</a:rPr>
                        <a:t>TOTAL COMPLAINTS:</a:t>
                      </a:r>
                      <a:endParaRPr lang="pt-BR" sz="19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t-BR" sz="19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387</a:t>
                      </a:r>
                    </a:p>
                  </a:txBody>
                  <a:tcPr marL="109984" marR="109984" marT="0" marB="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9237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b7e2152-9cc3-4443-b6fd-c7b46d51f2be}" enabled="1" method="Privileged" siteId="{100453cd-a9f7-4d13-923b-0dff037d5286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323</Words>
  <Application>Microsoft Office PowerPoint</Application>
  <PresentationFormat>Widescreen</PresentationFormat>
  <Paragraphs>49</Paragraphs>
  <Slides>3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Open Sans</vt:lpstr>
      <vt:lpstr>Open Sans Light</vt:lpstr>
      <vt:lpstr>Times New Roman</vt:lpstr>
      <vt:lpstr>Tema do Office</vt:lpstr>
      <vt:lpstr>SEMI-ANNUAL REPORT ON ACTIVITIES CARRIED OUT BY THE OMBUDSMAN’S OFFICE BASE DATE: 06/30/2025 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Euma Karinne Albuquerque Matias</dc:creator>
  <cp:lastModifiedBy>Euma Karinne Albuquerque Matias</cp:lastModifiedBy>
  <cp:revision>15</cp:revision>
  <dcterms:created xsi:type="dcterms:W3CDTF">2025-01-02T12:19:56Z</dcterms:created>
  <dcterms:modified xsi:type="dcterms:W3CDTF">2025-07-01T14:32:54Z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Tema do Office:8</vt:lpwstr>
  </property>
  <property fmtid="{D5CDD505-2E9C-101B-9397-08002B2CF9AE}" pid="3" name="ClassificationContentMarkingFooterText">
    <vt:lpwstr>Informação de uso público</vt:lpwstr>
  </property>
</Properties>
</file>